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9" d="100"/>
          <a:sy n="219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6" y="1249"/>
            <a:ext cx="8568330" cy="5140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7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225231" y="1275605"/>
            <a:ext cx="8693537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rPr lang="en-AU" dirty="0"/>
              <a:t>Which Author wrote the books known as The Faraway Series</a:t>
            </a:r>
            <a:endParaRPr i="1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07EFD-2C4B-48CD-B11B-6F3C34626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70" y="1349828"/>
            <a:ext cx="2319260" cy="32014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4"/>
          <p:cNvSpPr txBox="1"/>
          <p:nvPr/>
        </p:nvSpPr>
        <p:spPr>
          <a:xfrm>
            <a:off x="153223" y="1275605"/>
            <a:ext cx="8837553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In what country would you find the currency which abbreviates to </a:t>
            </a:r>
            <a:r>
              <a:rPr lang="en-AU" b="1" dirty="0"/>
              <a:t>ISK</a:t>
            </a:r>
            <a:r>
              <a:rPr lang="en-AU" dirty="0"/>
              <a:t>?</a:t>
            </a:r>
            <a:endParaRPr dirty="0"/>
          </a:p>
        </p:txBody>
      </p:sp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9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10</a:t>
            </a:r>
          </a:p>
        </p:txBody>
      </p:sp>
      <p:sp>
        <p:nvSpPr>
          <p:cNvPr id="133" name="TextBox 4"/>
          <p:cNvSpPr txBox="1"/>
          <p:nvPr/>
        </p:nvSpPr>
        <p:spPr>
          <a:xfrm>
            <a:off x="45719" y="1275605"/>
            <a:ext cx="905256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What is the name of the element also commonly known as Wolfram?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91" y="1249"/>
            <a:ext cx="6153319" cy="514099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51520" y="3939902"/>
            <a:ext cx="8461448" cy="1080121"/>
          </a:xfrm>
          <a:prstGeom prst="rect">
            <a:avLst/>
          </a:prstGeom>
        </p:spPr>
        <p:txBody>
          <a:bodyPr/>
          <a:lstStyle>
            <a:lvl1pPr algn="l" defTabSz="740663">
              <a:spcBef>
                <a:spcPts val="1500"/>
              </a:spcBef>
              <a:defRPr sz="6480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BEER ONE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11</a:t>
            </a:r>
          </a:p>
        </p:txBody>
      </p:sp>
      <p:sp>
        <p:nvSpPr>
          <p:cNvPr id="139" name="TextBox 4"/>
          <p:cNvSpPr txBox="1"/>
          <p:nvPr/>
        </p:nvSpPr>
        <p:spPr>
          <a:xfrm>
            <a:off x="45719" y="1275605"/>
            <a:ext cx="9052561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rPr lang="en-AU" sz="4000" dirty="0"/>
              <a:t>There are over 4000 native, and common varieties of Potatoes in the world. Which variety of common potato does McDonalds prefer to use to make its famous French Fries?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8333E-8C7B-464A-8F7B-B80ACB5DE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04" y="1063229"/>
            <a:ext cx="2726192" cy="38764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13</a:t>
            </a:r>
          </a:p>
        </p:txBody>
      </p:sp>
      <p:sp>
        <p:nvSpPr>
          <p:cNvPr id="145" name="TextBox 4"/>
          <p:cNvSpPr txBox="1"/>
          <p:nvPr/>
        </p:nvSpPr>
        <p:spPr>
          <a:xfrm>
            <a:off x="441255" y="1275605"/>
            <a:ext cx="8189481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rPr dirty="0"/>
              <a:t>Who was the longest serving </a:t>
            </a:r>
          </a:p>
          <a:p>
            <a:pPr algn="ctr">
              <a:defRPr sz="4000">
                <a:solidFill>
                  <a:srgbClr val="FFFFFF"/>
                </a:solidFill>
              </a:defRPr>
            </a:pPr>
            <a:r>
              <a:rPr dirty="0"/>
              <a:t>Soviet Leader?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14</a:t>
            </a:r>
          </a:p>
        </p:txBody>
      </p:sp>
      <p:sp>
        <p:nvSpPr>
          <p:cNvPr id="148" name="TextBox 4"/>
          <p:cNvSpPr txBox="1"/>
          <p:nvPr/>
        </p:nvSpPr>
        <p:spPr>
          <a:xfrm>
            <a:off x="513263" y="1275605"/>
            <a:ext cx="8189481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On what Australian beach was the first </a:t>
            </a:r>
            <a:r>
              <a:rPr i="1"/>
              <a:t>Surf Life Saving Club</a:t>
            </a:r>
            <a:r>
              <a:t> founded in 1906?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15</a:t>
            </a:r>
          </a:p>
        </p:txBody>
      </p:sp>
      <p:sp>
        <p:nvSpPr>
          <p:cNvPr id="151" name="TextBox 4"/>
          <p:cNvSpPr txBox="1"/>
          <p:nvPr/>
        </p:nvSpPr>
        <p:spPr>
          <a:xfrm>
            <a:off x="297239" y="1275605"/>
            <a:ext cx="8477513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Does an Atomic Bomb rely upon Nuclear Fission or Nuclear Fusion?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064" y="3094"/>
            <a:ext cx="3623872" cy="513731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1475655" y="575612"/>
            <a:ext cx="6400801" cy="1962524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pPr defTabSz="868680">
              <a:lnSpc>
                <a:spcPct val="80000"/>
              </a:lnSpc>
              <a:spcBef>
                <a:spcPts val="1500"/>
              </a:spcBef>
              <a:defRPr sz="6270" b="1" spc="-475">
                <a:solidFill>
                  <a:srgbClr val="000000"/>
                </a:solidFill>
                <a:latin typeface="Freeroad"/>
                <a:ea typeface="Freeroad"/>
                <a:cs typeface="Freeroad"/>
                <a:sym typeface="Freeroad"/>
              </a:defRPr>
            </a:pPr>
            <a:r>
              <a:rPr lang="en-AU" dirty="0"/>
              <a:t>A</a:t>
            </a:r>
            <a:r>
              <a:rPr spc="-380" dirty="0"/>
              <a:t>T</a:t>
            </a:r>
            <a:r>
              <a:rPr spc="-190" dirty="0"/>
              <a:t>OMIC</a:t>
            </a:r>
            <a:endParaRPr sz="2755" spc="-208" dirty="0"/>
          </a:p>
          <a:p>
            <a:pPr defTabSz="868680">
              <a:lnSpc>
                <a:spcPct val="80000"/>
              </a:lnSpc>
              <a:spcBef>
                <a:spcPts val="1500"/>
              </a:spcBef>
              <a:defRPr sz="6270" b="1" spc="-190">
                <a:solidFill>
                  <a:srgbClr val="000000"/>
                </a:solidFill>
                <a:latin typeface="Freeroad"/>
                <a:ea typeface="Freeroad"/>
                <a:cs typeface="Freeroad"/>
                <a:sym typeface="Freeroad"/>
              </a:defRPr>
            </a:pPr>
            <a:r>
              <a:rPr dirty="0"/>
              <a:t>KITTE</a:t>
            </a:r>
            <a:r>
              <a:rPr spc="-95" dirty="0"/>
              <a:t>N!</a:t>
            </a:r>
          </a:p>
        </p:txBody>
      </p:sp>
      <p:sp>
        <p:nvSpPr>
          <p:cNvPr id="99" name="Straight Connector 5"/>
          <p:cNvSpPr/>
          <p:nvPr/>
        </p:nvSpPr>
        <p:spPr>
          <a:xfrm flipV="1">
            <a:off x="2843807" y="1668975"/>
            <a:ext cx="3456385" cy="504057"/>
          </a:xfrm>
          <a:prstGeom prst="line">
            <a:avLst/>
          </a:prstGeom>
          <a:ln w="76200">
            <a:solidFill>
              <a:srgbClr val="BE4B48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Rectangle 8"/>
          <p:cNvSpPr txBox="1"/>
          <p:nvPr/>
        </p:nvSpPr>
        <p:spPr>
          <a:xfrm rot="527551">
            <a:off x="3509371" y="2414440"/>
            <a:ext cx="232852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en-AU" dirty="0">
                <a:latin typeface="Bauhaus 93" panose="04030905020B02020C02" pitchFamily="82" charset="0"/>
              </a:rPr>
              <a:t>GROOT</a:t>
            </a:r>
            <a:endParaRPr dirty="0">
              <a:latin typeface="Bauhaus 93" panose="04030905020B02020C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CA6C5-F22A-4E4E-96AA-A6C8AA6EF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64" y="2995749"/>
            <a:ext cx="3623872" cy="21446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49C32-BA3A-440A-BE9F-DA4927CF5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48" y="1232264"/>
            <a:ext cx="2113304" cy="35489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17</a:t>
            </a:r>
          </a:p>
        </p:txBody>
      </p:sp>
      <p:sp>
        <p:nvSpPr>
          <p:cNvPr id="157" name="TextBox 4"/>
          <p:cNvSpPr txBox="1"/>
          <p:nvPr/>
        </p:nvSpPr>
        <p:spPr>
          <a:xfrm>
            <a:off x="225231" y="1275605"/>
            <a:ext cx="8693537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dirty="0"/>
              <a:t>What do all the pictures in round one have in common?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18</a:t>
            </a:r>
          </a:p>
        </p:txBody>
      </p:sp>
      <p:sp>
        <p:nvSpPr>
          <p:cNvPr id="160" name="TextBox 4"/>
          <p:cNvSpPr txBox="1"/>
          <p:nvPr/>
        </p:nvSpPr>
        <p:spPr>
          <a:xfrm>
            <a:off x="369247" y="1275605"/>
            <a:ext cx="8333497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rPr lang="en-AU" sz="4000" dirty="0"/>
              <a:t>Which actor died while filming ‘The Crow’?</a:t>
            </a:r>
            <a:endParaRPr i="1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19</a:t>
            </a:r>
          </a:p>
        </p:txBody>
      </p:sp>
      <p:sp>
        <p:nvSpPr>
          <p:cNvPr id="163" name="TextBox 4"/>
          <p:cNvSpPr txBox="1"/>
          <p:nvPr/>
        </p:nvSpPr>
        <p:spPr>
          <a:xfrm>
            <a:off x="45720" y="1275605"/>
            <a:ext cx="8945056" cy="850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t>True or False </a:t>
            </a:r>
          </a:p>
        </p:txBody>
      </p:sp>
      <p:sp>
        <p:nvSpPr>
          <p:cNvPr id="164" name="TextBox 3"/>
          <p:cNvSpPr txBox="1"/>
          <p:nvPr/>
        </p:nvSpPr>
        <p:spPr>
          <a:xfrm>
            <a:off x="225231" y="2067693"/>
            <a:ext cx="869353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M&amp;Ms stands for, ‘Mars and </a:t>
            </a:r>
            <a:r>
              <a:rPr lang="en-AU" dirty="0" err="1"/>
              <a:t>Moordale</a:t>
            </a:r>
            <a:r>
              <a:rPr lang="en-AU" dirty="0"/>
              <a:t>’?</a:t>
            </a:r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rPr dirty="0"/>
              <a:t>QUESTION 20</a:t>
            </a:r>
          </a:p>
        </p:txBody>
      </p:sp>
      <p:sp>
        <p:nvSpPr>
          <p:cNvPr id="167" name="TextBox 4"/>
          <p:cNvSpPr txBox="1"/>
          <p:nvPr/>
        </p:nvSpPr>
        <p:spPr>
          <a:xfrm>
            <a:off x="45719" y="1275605"/>
            <a:ext cx="9052561" cy="2831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dirty="0"/>
              <a:t>Numbers Game 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endParaRPr dirty="0"/>
          </a:p>
          <a:p>
            <a:pPr algn="ctr">
              <a:defRPr sz="4000" spc="-150">
                <a:solidFill>
                  <a:srgbClr val="FFFFFF"/>
                </a:solidFill>
              </a:defRPr>
            </a:pPr>
            <a:r>
              <a:rPr lang="en-AU" sz="3200" dirty="0"/>
              <a:t>Lafayette Ronald Hubbard, Author and founder of the Church of Scientology was also an author who holds the Guinness Book of Records for ‘most novels written by a single person’. How many novels did he write?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6" y="1249"/>
            <a:ext cx="8568330" cy="514099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51520" y="3939902"/>
            <a:ext cx="8461448" cy="1080121"/>
          </a:xfrm>
          <a:prstGeom prst="rect">
            <a:avLst/>
          </a:prstGeom>
        </p:spPr>
        <p:txBody>
          <a:bodyPr/>
          <a:lstStyle>
            <a:lvl1pPr algn="l">
              <a:spcBef>
                <a:spcPts val="1400"/>
              </a:spcBef>
              <a:defRPr sz="60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MID GAME MINI-TRIV!</a:t>
            </a:r>
          </a:p>
        </p:txBody>
      </p:sp>
      <p:sp>
        <p:nvSpPr>
          <p:cNvPr id="171" name="Subtitle 2"/>
          <p:cNvSpPr txBox="1"/>
          <p:nvPr/>
        </p:nvSpPr>
        <p:spPr>
          <a:xfrm>
            <a:off x="315806" y="1995684"/>
            <a:ext cx="2847270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Freeroad"/>
                <a:ea typeface="Freeroad"/>
                <a:cs typeface="Freeroad"/>
                <a:sym typeface="Freeroad"/>
              </a:defRPr>
            </a:pPr>
            <a:r>
              <a:t>HUNTER </a:t>
            </a:r>
            <a:endParaRPr sz="3200"/>
          </a:p>
          <a:p>
            <a:pPr>
              <a:defRPr sz="4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Freeroad"/>
                <a:ea typeface="Freeroad"/>
                <a:cs typeface="Freeroad"/>
                <a:sym typeface="Freeroad"/>
              </a:defRPr>
            </a:pPr>
            <a:r>
              <a:t>WILDLIFE </a:t>
            </a:r>
            <a:endParaRPr sz="3200"/>
          </a:p>
          <a:p>
            <a:pPr>
              <a:defRPr sz="4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Freeroad"/>
                <a:ea typeface="Freeroad"/>
                <a:cs typeface="Freeroad"/>
                <a:sym typeface="Freeroad"/>
              </a:defRPr>
            </a:pPr>
            <a:r>
              <a:t>RESCUE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6" y="1249"/>
            <a:ext cx="8568330" cy="514099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51520" y="3939902"/>
            <a:ext cx="8461448" cy="1080121"/>
          </a:xfrm>
          <a:prstGeom prst="rect">
            <a:avLst/>
          </a:prstGeom>
        </p:spPr>
        <p:txBody>
          <a:bodyPr/>
          <a:lstStyle>
            <a:lvl1pPr algn="l" defTabSz="740663">
              <a:spcBef>
                <a:spcPts val="1500"/>
              </a:spcBef>
              <a:defRPr sz="6480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ROUND TWO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4"/>
          <p:cNvSpPr txBox="1"/>
          <p:nvPr/>
        </p:nvSpPr>
        <p:spPr>
          <a:xfrm>
            <a:off x="225740" y="1193032"/>
            <a:ext cx="8692520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Name the river that runs through Tamworth</a:t>
            </a:r>
          </a:p>
        </p:txBody>
      </p:sp>
      <p:sp>
        <p:nvSpPr>
          <p:cNvPr id="177" name="Title 1"/>
          <p:cNvSpPr txBox="1"/>
          <p:nvPr/>
        </p:nvSpPr>
        <p:spPr>
          <a:xfrm>
            <a:off x="225232" y="131684"/>
            <a:ext cx="8415848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2</a:t>
            </a:r>
          </a:p>
        </p:txBody>
      </p:sp>
      <p:sp>
        <p:nvSpPr>
          <p:cNvPr id="180" name="TextBox 4"/>
          <p:cNvSpPr txBox="1"/>
          <p:nvPr/>
        </p:nvSpPr>
        <p:spPr>
          <a:xfrm>
            <a:off x="225232" y="1275605"/>
            <a:ext cx="8729032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Yorick’s skull appears in which of Shakespeare’s tragedies?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3</a:t>
            </a:r>
          </a:p>
        </p:txBody>
      </p:sp>
      <p:sp>
        <p:nvSpPr>
          <p:cNvPr id="183" name="TextBox 4"/>
          <p:cNvSpPr txBox="1"/>
          <p:nvPr/>
        </p:nvSpPr>
        <p:spPr>
          <a:xfrm>
            <a:off x="153223" y="1275605"/>
            <a:ext cx="8837553" cy="184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Which City was it said that the mythological twins </a:t>
            </a:r>
            <a:r>
              <a:rPr i="1"/>
              <a:t>Romulus </a:t>
            </a:r>
            <a:r>
              <a:t>and </a:t>
            </a:r>
            <a:r>
              <a:rPr i="1"/>
              <a:t>Remus </a:t>
            </a:r>
            <a:r>
              <a:t>founded?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6" y="1249"/>
            <a:ext cx="8568330" cy="514099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51520" y="3939902"/>
            <a:ext cx="8461448" cy="1080121"/>
          </a:xfrm>
          <a:prstGeom prst="rect">
            <a:avLst/>
          </a:prstGeom>
        </p:spPr>
        <p:txBody>
          <a:bodyPr/>
          <a:lstStyle>
            <a:lvl1pPr algn="l" defTabSz="740663">
              <a:spcBef>
                <a:spcPts val="1500"/>
              </a:spcBef>
              <a:defRPr sz="6480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ROUND ONE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4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73" y="1173777"/>
            <a:ext cx="2907054" cy="3791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5</a:t>
            </a:r>
          </a:p>
        </p:txBody>
      </p:sp>
      <p:sp>
        <p:nvSpPr>
          <p:cNvPr id="189" name="TextBox 4"/>
          <p:cNvSpPr txBox="1"/>
          <p:nvPr/>
        </p:nvSpPr>
        <p:spPr>
          <a:xfrm>
            <a:off x="225231" y="1275605"/>
            <a:ext cx="8693537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Octopus, Squid and Inkfish are from what family of sea creatures?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6</a:t>
            </a:r>
          </a:p>
        </p:txBody>
      </p:sp>
      <p:sp>
        <p:nvSpPr>
          <p:cNvPr id="192" name="TextBox 4"/>
          <p:cNvSpPr txBox="1"/>
          <p:nvPr/>
        </p:nvSpPr>
        <p:spPr>
          <a:xfrm>
            <a:off x="153223" y="1275605"/>
            <a:ext cx="8837553" cy="201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t>Riddle me this! 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  <a:p>
            <a:pPr algn="ctr">
              <a:defRPr sz="4000" spc="-150">
                <a:solidFill>
                  <a:srgbClr val="FFFFFF"/>
                </a:solidFill>
              </a:defRPr>
            </a:pPr>
            <a:r>
              <a:t>What runs around the </a:t>
            </a:r>
          </a:p>
          <a:p>
            <a:pPr algn="ctr">
              <a:defRPr sz="4000" spc="-150">
                <a:solidFill>
                  <a:srgbClr val="FFFFFF"/>
                </a:solidFill>
              </a:defRPr>
            </a:pPr>
            <a:r>
              <a:t>whole yard without moving?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7</a:t>
            </a:r>
          </a:p>
        </p:txBody>
      </p:sp>
      <p:sp>
        <p:nvSpPr>
          <p:cNvPr id="195" name="TextBox 4"/>
          <p:cNvSpPr txBox="1"/>
          <p:nvPr/>
        </p:nvSpPr>
        <p:spPr>
          <a:xfrm>
            <a:off x="225231" y="1275605"/>
            <a:ext cx="8693537" cy="184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The Pulitzer Prize-winning novel </a:t>
            </a:r>
            <a:r>
              <a:rPr i="1"/>
              <a:t>To Kill a Mockingbird, </a:t>
            </a:r>
            <a:r>
              <a:t>first published in 1960, was penned by whom?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8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27" y="1308696"/>
            <a:ext cx="2620946" cy="3494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9</a:t>
            </a:r>
          </a:p>
        </p:txBody>
      </p:sp>
      <p:sp>
        <p:nvSpPr>
          <p:cNvPr id="201" name="TextBox 4"/>
          <p:cNvSpPr txBox="1"/>
          <p:nvPr/>
        </p:nvSpPr>
        <p:spPr>
          <a:xfrm>
            <a:off x="45719" y="1275605"/>
            <a:ext cx="9052561" cy="138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9 - Mountaineer </a:t>
            </a:r>
            <a:r>
              <a:rPr i="1"/>
              <a:t>Sir Edmund Hillary</a:t>
            </a:r>
            <a:r>
              <a:t> was from which commonwealth country? </a:t>
            </a:r>
          </a:p>
          <a:p>
            <a:pPr algn="ctr">
              <a:defRPr sz="4000">
                <a:solidFill>
                  <a:srgbClr val="FFFFFF"/>
                </a:solidFill>
              </a:defRPr>
            </a:pPr>
            <a:r>
              <a:t>Mountaineer Sir Edmund Hillary was from which Commonwealth country?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10</a:t>
            </a:r>
          </a:p>
        </p:txBody>
      </p:sp>
      <p:sp>
        <p:nvSpPr>
          <p:cNvPr id="204" name="TextBox 4"/>
          <p:cNvSpPr txBox="1"/>
          <p:nvPr/>
        </p:nvSpPr>
        <p:spPr>
          <a:xfrm>
            <a:off x="502920" y="1275605"/>
            <a:ext cx="7983799" cy="3608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Small trace impurities affect the colour of diamonds. The most common impurity present is Nitrogen; what colour does this turn a diamond?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91" y="1249"/>
            <a:ext cx="6153319" cy="5140999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51520" y="3939902"/>
            <a:ext cx="8461448" cy="1080121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algn="l" defTabSz="740663">
              <a:spcBef>
                <a:spcPts val="1500"/>
              </a:spcBef>
              <a:defRPr sz="6480"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BEER TWO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11</a:t>
            </a:r>
          </a:p>
        </p:txBody>
      </p:sp>
      <p:sp>
        <p:nvSpPr>
          <p:cNvPr id="210" name="TextBox 4"/>
          <p:cNvSpPr txBox="1"/>
          <p:nvPr/>
        </p:nvSpPr>
        <p:spPr>
          <a:xfrm>
            <a:off x="225231" y="1275605"/>
            <a:ext cx="8693537" cy="201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  <a:p>
            <a:pPr algn="ctr">
              <a:defRPr sz="4000" spc="-150">
                <a:solidFill>
                  <a:srgbClr val="FFFFFF"/>
                </a:solidFill>
              </a:defRPr>
            </a:pPr>
            <a:r>
              <a:t>Name the Australian Aerobatic Pilot and Novocastrian, who finished 3rd in the </a:t>
            </a:r>
            <a:r>
              <a:rPr i="1"/>
              <a:t>2009 Red Bull Air Race</a:t>
            </a:r>
            <a:r>
              <a:t> series?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12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51" y="1180990"/>
            <a:ext cx="5330498" cy="3667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/>
        </p:nvSpPr>
        <p:spPr>
          <a:xfrm>
            <a:off x="225232" y="131684"/>
            <a:ext cx="8415848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</a:t>
            </a:r>
          </a:p>
        </p:txBody>
      </p:sp>
      <p:sp>
        <p:nvSpPr>
          <p:cNvPr id="106" name="TextBox 4"/>
          <p:cNvSpPr txBox="1"/>
          <p:nvPr/>
        </p:nvSpPr>
        <p:spPr>
          <a:xfrm>
            <a:off x="45719" y="1275605"/>
            <a:ext cx="905256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n-AU" dirty="0"/>
              <a:t>Mythology</a:t>
            </a:r>
            <a:endParaRPr dirty="0"/>
          </a:p>
          <a:p>
            <a:pPr algn="ctr">
              <a:defRPr sz="4000" b="1">
                <a:solidFill>
                  <a:srgbClr val="FFFFFF"/>
                </a:solidFill>
              </a:defRPr>
            </a:pPr>
            <a:endParaRPr dirty="0"/>
          </a:p>
          <a:p>
            <a:pPr algn="ctr">
              <a:defRPr sz="4000">
                <a:solidFill>
                  <a:srgbClr val="FFFFFF"/>
                </a:solidFill>
              </a:defRPr>
            </a:pPr>
            <a:r>
              <a:rPr lang="en-AU" dirty="0"/>
              <a:t>What is the name of the Mayan Rain God</a:t>
            </a:r>
            <a:endParaRPr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13</a:t>
            </a:r>
          </a:p>
        </p:txBody>
      </p:sp>
      <p:sp>
        <p:nvSpPr>
          <p:cNvPr id="216" name="TextBox 4"/>
          <p:cNvSpPr txBox="1"/>
          <p:nvPr/>
        </p:nvSpPr>
        <p:spPr>
          <a:xfrm>
            <a:off x="441255" y="1275606"/>
            <a:ext cx="8189481" cy="2633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t>Phobia!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  <a:p>
            <a:pPr algn="ctr">
              <a:defRPr sz="4000" spc="-150">
                <a:solidFill>
                  <a:srgbClr val="FFFFFF"/>
                </a:solidFill>
              </a:defRPr>
            </a:pPr>
            <a:r>
              <a:rPr i="1"/>
              <a:t>Triskaidekaphobia </a:t>
            </a:r>
            <a:r>
              <a:t>describes a fear of... what?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14</a:t>
            </a:r>
          </a:p>
        </p:txBody>
      </p:sp>
      <p:sp>
        <p:nvSpPr>
          <p:cNvPr id="219" name="TextBox 4"/>
          <p:cNvSpPr txBox="1"/>
          <p:nvPr/>
        </p:nvSpPr>
        <p:spPr>
          <a:xfrm>
            <a:off x="225231" y="1275605"/>
            <a:ext cx="8693537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Wish respect to the Soviet Union, what does USSR stand for?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15</a:t>
            </a:r>
          </a:p>
        </p:txBody>
      </p:sp>
      <p:sp>
        <p:nvSpPr>
          <p:cNvPr id="222" name="TextBox 4"/>
          <p:cNvSpPr txBox="1"/>
          <p:nvPr/>
        </p:nvSpPr>
        <p:spPr>
          <a:xfrm>
            <a:off x="369247" y="1347613"/>
            <a:ext cx="8405505" cy="228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t>Collective Nouns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  <a:p>
            <a:pPr algn="ctr">
              <a:defRPr sz="4000" spc="-150">
                <a:solidFill>
                  <a:srgbClr val="FFFFFF"/>
                </a:solidFill>
              </a:defRPr>
            </a:pPr>
            <a:r>
              <a:t>What is the collective noun for a group of Oysters</a:t>
            </a:r>
            <a:r>
              <a:rPr spc="0"/>
              <a:t>?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16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185" y="1148653"/>
            <a:ext cx="2729630" cy="3771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17</a:t>
            </a:r>
          </a:p>
        </p:txBody>
      </p:sp>
      <p:sp>
        <p:nvSpPr>
          <p:cNvPr id="228" name="TextBox 4"/>
          <p:cNvSpPr txBox="1"/>
          <p:nvPr/>
        </p:nvSpPr>
        <p:spPr>
          <a:xfrm>
            <a:off x="1089327" y="1275605"/>
            <a:ext cx="6893337" cy="184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What does everyone in the round two pictures have in common?</a:t>
            </a:r>
          </a:p>
        </p:txBody>
      </p:sp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08" y="2472547"/>
            <a:ext cx="6752384" cy="198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18</a:t>
            </a:r>
          </a:p>
        </p:txBody>
      </p:sp>
      <p:sp>
        <p:nvSpPr>
          <p:cNvPr id="232" name="TextBox 4"/>
          <p:cNvSpPr txBox="1"/>
          <p:nvPr/>
        </p:nvSpPr>
        <p:spPr>
          <a:xfrm>
            <a:off x="225231" y="1275605"/>
            <a:ext cx="8693537" cy="184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Prior to re-unification, that was the capital city of West Germany?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19</a:t>
            </a:r>
          </a:p>
        </p:txBody>
      </p:sp>
      <p:sp>
        <p:nvSpPr>
          <p:cNvPr id="235" name="TextBox 4"/>
          <p:cNvSpPr txBox="1"/>
          <p:nvPr/>
        </p:nvSpPr>
        <p:spPr>
          <a:xfrm>
            <a:off x="297239" y="1275605"/>
            <a:ext cx="8549521" cy="184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What is the name of the dot that is part of the lower case i and j letters?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20</a:t>
            </a:r>
          </a:p>
        </p:txBody>
      </p:sp>
      <p:sp>
        <p:nvSpPr>
          <p:cNvPr id="238" name="TextBox 4"/>
          <p:cNvSpPr txBox="1"/>
          <p:nvPr/>
        </p:nvSpPr>
        <p:spPr>
          <a:xfrm>
            <a:off x="45719" y="1063228"/>
            <a:ext cx="9052561" cy="2605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FFFFFF"/>
                </a:solidFill>
              </a:defRPr>
            </a:pPr>
            <a:r>
              <a:t>Released in 2013 by a New Zealand singer, name the Artist and the Song which begins with the Lyrics</a:t>
            </a:r>
            <a:r>
              <a:rPr spc="-100"/>
              <a:t>:</a:t>
            </a:r>
          </a:p>
          <a:p>
            <a:pPr algn="ctr">
              <a:defRPr sz="800">
                <a:solidFill>
                  <a:srgbClr val="FFFFFF"/>
                </a:solidFill>
              </a:defRPr>
            </a:pPr>
            <a:r>
              <a:t> </a:t>
            </a:r>
          </a:p>
          <a:p>
            <a:pPr algn="ctr">
              <a:defRPr sz="800">
                <a:solidFill>
                  <a:srgbClr val="FFFFFF"/>
                </a:solidFill>
              </a:defRPr>
            </a:pPr>
            <a:endParaRPr/>
          </a:p>
          <a:p>
            <a:pPr algn="ctr">
              <a:defRPr sz="3200" i="1" spc="-100">
                <a:solidFill>
                  <a:srgbClr val="92D050"/>
                </a:solidFill>
              </a:defRPr>
            </a:pPr>
            <a:r>
              <a:t>“I’ve never seen a diamond in the flesh. I cut my teeth on wedding rings in the movies. And I’m not proud of my address in a torn up town, no postcode envy”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6" y="1249"/>
            <a:ext cx="8568330" cy="5140999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51520" y="3939902"/>
            <a:ext cx="8461448" cy="1080121"/>
          </a:xfrm>
          <a:prstGeom prst="rect">
            <a:avLst/>
          </a:prstGeom>
        </p:spPr>
        <p:txBody>
          <a:bodyPr/>
          <a:lstStyle>
            <a:lvl1pPr algn="l" defTabSz="740663">
              <a:spcBef>
                <a:spcPts val="1500"/>
              </a:spcBef>
              <a:defRPr sz="6480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JACKPOT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6" y="1249"/>
            <a:ext cx="8568330" cy="5140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2</a:t>
            </a:r>
          </a:p>
        </p:txBody>
      </p:sp>
      <p:sp>
        <p:nvSpPr>
          <p:cNvPr id="109" name="TextBox 4"/>
          <p:cNvSpPr txBox="1"/>
          <p:nvPr/>
        </p:nvSpPr>
        <p:spPr>
          <a:xfrm>
            <a:off x="369247" y="1275605"/>
            <a:ext cx="8333497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What is the name of the toxic poison found in Potatoes? (Also found in Tomatoes, Chilies &amp;Eggplant)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3</a:t>
            </a:r>
          </a:p>
        </p:txBody>
      </p:sp>
      <p:sp>
        <p:nvSpPr>
          <p:cNvPr id="112" name="TextBox 4"/>
          <p:cNvSpPr txBox="1"/>
          <p:nvPr/>
        </p:nvSpPr>
        <p:spPr>
          <a:xfrm>
            <a:off x="297239" y="1275605"/>
            <a:ext cx="854952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rPr lang="en-US" dirty="0"/>
              <a:t>What is the meaning of Life, the Universe, and Everything?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D5E6C-E2A6-46EA-BA0C-6AEF31D83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58" y="1140822"/>
            <a:ext cx="3754483" cy="37544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5</a:t>
            </a:r>
          </a:p>
        </p:txBody>
      </p:sp>
      <p:sp>
        <p:nvSpPr>
          <p:cNvPr id="118" name="TextBox 4"/>
          <p:cNvSpPr txBox="1"/>
          <p:nvPr/>
        </p:nvSpPr>
        <p:spPr>
          <a:xfrm>
            <a:off x="452409" y="1648638"/>
            <a:ext cx="823918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endParaRPr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153CC-748B-48C4-ADAC-5C38EA005CA0}"/>
              </a:ext>
            </a:extLst>
          </p:cNvPr>
          <p:cNvSpPr txBox="1"/>
          <p:nvPr/>
        </p:nvSpPr>
        <p:spPr>
          <a:xfrm>
            <a:off x="153223" y="1275605"/>
            <a:ext cx="8837553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dirty="0"/>
              <a:t>There are 10 cities in the ancient great Roman Decapolis, most of which are now inside modern Jordan. Which of these cities is known in Arabic as </a:t>
            </a:r>
            <a:r>
              <a:rPr lang="en-AU" b="1" dirty="0" err="1"/>
              <a:t>Tabaqat</a:t>
            </a:r>
            <a:r>
              <a:rPr lang="en-AU" b="1" dirty="0"/>
              <a:t> </a:t>
            </a:r>
            <a:r>
              <a:rPr lang="en-AU" b="1" dirty="0" err="1"/>
              <a:t>Fahil</a:t>
            </a:r>
            <a:r>
              <a:rPr lang="en-AU" dirty="0"/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5100">
                <a:solidFill>
                  <a:srgbClr val="92D050"/>
                </a:solidFill>
                <a:latin typeface="Freeroad"/>
                <a:ea typeface="Freeroad"/>
                <a:cs typeface="Freeroad"/>
                <a:sym typeface="Freeroad"/>
              </a:defRPr>
            </a:lvl1pPr>
          </a:lstStyle>
          <a:p>
            <a:r>
              <a:t>QUESTION 6</a:t>
            </a:r>
          </a:p>
        </p:txBody>
      </p:sp>
      <p:sp>
        <p:nvSpPr>
          <p:cNvPr id="121" name="TextBox 4"/>
          <p:cNvSpPr txBox="1"/>
          <p:nvPr/>
        </p:nvSpPr>
        <p:spPr>
          <a:xfrm>
            <a:off x="153223" y="1275605"/>
            <a:ext cx="8837553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Which nursery rhyme, originating in Ireland, involves educating children in counting, by holding up both your fists and counting them while singing…?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666</Words>
  <Application>Microsoft Office PowerPoint</Application>
  <PresentationFormat>On-screen Show (16:9)</PresentationFormat>
  <Paragraphs>102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Bauhaus 93</vt:lpstr>
      <vt:lpstr>Calibri</vt:lpstr>
      <vt:lpstr>Freeroad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PowerPoint Presentation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PowerPoint Presentation</vt:lpstr>
      <vt:lpstr>PowerPoint Presentation</vt:lpstr>
      <vt:lpstr>PowerPoint Presentation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PowerPoint Presentation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Cuneo</cp:lastModifiedBy>
  <cp:revision>11</cp:revision>
  <dcterms:modified xsi:type="dcterms:W3CDTF">2021-01-06T03:17:34Z</dcterms:modified>
</cp:coreProperties>
</file>